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1297" r:id="rId2"/>
    <p:sldId id="1299" r:id="rId3"/>
    <p:sldId id="257" r:id="rId4"/>
    <p:sldId id="260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5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1294" r:id="rId22"/>
    <p:sldId id="1278" r:id="rId23"/>
    <p:sldId id="1281" r:id="rId24"/>
    <p:sldId id="1282" r:id="rId25"/>
    <p:sldId id="1293" r:id="rId26"/>
    <p:sldId id="1283" r:id="rId27"/>
    <p:sldId id="1284" r:id="rId28"/>
    <p:sldId id="1292" r:id="rId29"/>
    <p:sldId id="1285" r:id="rId30"/>
    <p:sldId id="477" r:id="rId31"/>
    <p:sldId id="475" r:id="rId32"/>
    <p:sldId id="476" r:id="rId33"/>
    <p:sldId id="129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349DE-F67E-4303-9A65-83222D836310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53A84-EF95-40FF-8252-02451868DA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36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7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9D8F3-A274-4EB7-8A79-BCD79BC94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82F9FE-7650-4A7D-8968-01E41B0CF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48A2B-4714-4BFE-8EC5-77A27A4E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476DDE-4A2B-4140-8E01-AEAE8C74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44396-5062-4B58-BDC9-C49DB016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46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585EF-7E94-459B-BA11-34102BD5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7292B0-3103-4EF2-A253-E2F3D76CD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4CA32-D6BF-4134-AA5F-2B406660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74EE3-81A1-49D2-8B68-1E0BC388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B07FC0-B57A-44CC-B134-CD7238F9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27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4DB069-0A60-415C-8133-5396433E2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60BF27-F339-460E-B5EB-317D94FD7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92CAD1-4A02-4C3D-AFB9-EF73D3C2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6E1F7A-5CDA-4696-8429-00A2E103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DA133-8C6B-4A9B-849A-3DFA0369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76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CA807-A1DD-42C5-8643-0E263414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A83D5-AD7D-42DB-BFE7-FDA6E3D2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9E73F-ECE0-445F-9226-BEB771F2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B5CDD-EBC6-4975-8A84-05F2D4A8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36B4DA-AFB2-462C-B2DA-4007E8A5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39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C5E6C-FEFD-4CBB-A3DB-78A36F21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A4AC88-0998-4EED-B25F-08D476539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9ED7C9-F5BD-4F94-92CD-76A78378C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3506A8-0AE2-44C9-AB10-F0EA68C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E224D8-5263-401C-A86E-A43EACF3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0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3908F-DBD3-4BC9-BE11-1B5B474E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2E11E-EB1D-4AB2-A26E-B063AE70E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D8E5DC-0B10-47C8-869D-BF892864D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1C42E0-A641-4DBF-A367-9BA3AC71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0CFFAA-2EA0-4AC3-BD2B-6514F203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0F5561-2DFA-4D5C-9CC2-6054D662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8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104E0-FF94-4421-B5E0-5BC84F8A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47A501-6E4A-42E1-AA6D-CBC34FB0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8F9B1D-F620-4278-804F-65ACA22B6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D5BEEB-E50A-4759-BF85-65E9FAC70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AF3CA0-C7E9-4FBB-8FA5-E3614D41DC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E081FE-2E4C-455D-ACF9-6B5956E0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D0223C-0349-4584-8A9F-930F4FED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D6CBD9-9BF7-44D5-B536-8433E38E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73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ACBEC-FF7D-46F5-B844-C8FDA390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530428-33D1-485F-8431-C05536D6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A2F4DB-559A-4443-BFFD-D88147D0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FDA6F6-3541-4CCC-A5AD-03E6681B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05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45AE9E-E4C7-49FA-AE06-45F24585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9E45A0-9776-4819-A650-447B14D8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36A4AB-4A08-446E-8F49-18CDD3C4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4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3FD4F-BBCD-413B-9559-2F6ACC0A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687E8-EFA1-440F-9871-17ABC22F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855783-6429-4DF0-9C0B-1558011C8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854F19-2AC3-408E-B673-35B94193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CBC584-5814-4DAA-B2CE-09C6F323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C56305-AA85-4DFE-B77F-276262EA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16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970AC-4A15-4749-892D-EDC75AAF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00CDC2-8192-4B21-9C6C-1B5163568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E777B3-A6A5-4186-ABD6-325D752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C73553-9F70-4542-84B2-D54CBAAA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9AD2C-DC4D-4232-AF84-C257D639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428AE0-29B9-4A48-BD78-F01195CD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03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FF9104-5852-41F5-BE87-1E8506A5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87D61-40BD-4E0B-8D41-B4943D016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19859-3B01-4329-A9F0-B1491F880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C39B0-B9AF-45DC-8AB8-708E705C67C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A71D0-0E71-46FB-8977-FCD073AF1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9A90A-5209-4FDA-81F0-27DBCE132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45F45-A638-4F3F-877A-8BFCC02D231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50D818-D1DA-49DC-BF04-127C4B19CAD3}"/>
              </a:ext>
            </a:extLst>
          </p:cNvPr>
          <p:cNvSpPr/>
          <p:nvPr userDrawn="1"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66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AB372AA-41C3-49AD-8196-47A82DEE5A80}"/>
              </a:ext>
            </a:extLst>
          </p:cNvPr>
          <p:cNvSpPr/>
          <p:nvPr/>
        </p:nvSpPr>
        <p:spPr>
          <a:xfrm>
            <a:off x="974802" y="317441"/>
            <a:ext cx="6043642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11.16</a:t>
            </a: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小班课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期末考试题型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Optimization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Cache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回顾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链接（一）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小测选讲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58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D92414-F634-4CD4-93E7-6D0AA7AA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Make use of locality</a:t>
            </a:r>
          </a:p>
          <a:p>
            <a:r>
              <a:rPr lang="en-US" altLang="zh-CN" dirty="0"/>
              <a:t>Make the most frequent the fast</a:t>
            </a:r>
          </a:p>
          <a:p>
            <a:r>
              <a:rPr lang="en-US" altLang="zh-CN" dirty="0"/>
              <a:t>Decrease cache miss within loops</a:t>
            </a:r>
          </a:p>
          <a:p>
            <a:r>
              <a:rPr lang="en-US" altLang="zh-CN" dirty="0"/>
              <a:t>Loop variable orders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B6C9D5-B69D-4BF9-A6AA-6A30337A360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Cache Friendly Code</a:t>
            </a:r>
          </a:p>
        </p:txBody>
      </p:sp>
    </p:spTree>
    <p:extLst>
      <p:ext uri="{BB962C8B-B14F-4D97-AF65-F5344CB8AC3E}">
        <p14:creationId xmlns:p14="http://schemas.microsoft.com/office/powerpoint/2010/main" val="2592738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7284F-4DF6-4907-A47C-839231CE8553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Cache Mountain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079657-CE3F-42EB-AB53-7516DF82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58" y="1577070"/>
            <a:ext cx="7690483" cy="48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B5E8B6F-5613-47D4-A9EB-0EC6F6A505A7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8351DF8-DA97-4527-A113-DFEBB951FAB2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Program Optimization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3EA2FD0-8292-4CD1-87F7-C8F12091A80D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D90A7E-21E2-4CE1-8BD4-63AC16A18ACF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8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83A75E6-DD0E-4115-9BDA-A5BCB698026B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Compiler Optimization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33B057-6B89-412F-8C20-CDCA75A35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Some can be done by compiler</a:t>
            </a:r>
          </a:p>
          <a:p>
            <a:pPr lvl="1"/>
            <a:r>
              <a:rPr lang="en-US" altLang="zh-CN" dirty="0"/>
              <a:t>Code moving, such as moving the repeating calc inside the loop outside.</a:t>
            </a:r>
          </a:p>
          <a:p>
            <a:pPr lvl="1"/>
            <a:r>
              <a:rPr lang="en-US" altLang="zh-CN" dirty="0"/>
              <a:t>Use shift and add/sub to do </a:t>
            </a:r>
            <a:r>
              <a:rPr lang="en-US" altLang="zh-CN" dirty="0" err="1"/>
              <a:t>mult</a:t>
            </a:r>
            <a:r>
              <a:rPr lang="en-US" altLang="zh-CN" dirty="0"/>
              <a:t>/div</a:t>
            </a:r>
          </a:p>
          <a:p>
            <a:pPr lvl="1"/>
            <a:r>
              <a:rPr lang="en-US" altLang="zh-CN" dirty="0"/>
              <a:t>Expression reuse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Some cannot be done by compiler (must be conservative)</a:t>
            </a:r>
          </a:p>
          <a:p>
            <a:pPr lvl="1"/>
            <a:r>
              <a:rPr lang="en-US" altLang="zh-CN" dirty="0"/>
              <a:t>Procedure may have side-effects</a:t>
            </a:r>
          </a:p>
          <a:p>
            <a:pPr lvl="1"/>
            <a:r>
              <a:rPr lang="en-US" altLang="zh-CN" dirty="0"/>
              <a:t>Pointer may have aliases</a:t>
            </a:r>
          </a:p>
        </p:txBody>
      </p:sp>
    </p:spTree>
    <p:extLst>
      <p:ext uri="{BB962C8B-B14F-4D97-AF65-F5344CB8AC3E}">
        <p14:creationId xmlns:p14="http://schemas.microsoft.com/office/powerpoint/2010/main" val="95302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94478E-887F-43C1-81C1-440DD664C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CPI may be less than 1</a:t>
            </a:r>
          </a:p>
          <a:p>
            <a:r>
              <a:rPr lang="en-US" altLang="zh-CN" dirty="0"/>
              <a:t>In-order issue</a:t>
            </a:r>
          </a:p>
          <a:p>
            <a:r>
              <a:rPr lang="en-US" altLang="zh-CN" dirty="0"/>
              <a:t>Out-of-order execution</a:t>
            </a:r>
          </a:p>
          <a:p>
            <a:r>
              <a:rPr lang="en-US" altLang="zh-CN" dirty="0"/>
              <a:t>In-order commit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109206-8334-48B0-A285-EDCC8078850C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Simple Out-of-order Processor</a:t>
            </a:r>
          </a:p>
        </p:txBody>
      </p:sp>
      <p:pic>
        <p:nvPicPr>
          <p:cNvPr id="5" name="图片 4">
            <a:hlinkClick r:id="rId2" action="ppaction://hlinksldjump"/>
            <a:extLst>
              <a:ext uri="{FF2B5EF4-FFF2-40B4-BE49-F238E27FC236}">
                <a16:creationId xmlns:a16="http://schemas.microsoft.com/office/drawing/2014/main" id="{09E67663-7CC6-4220-9794-2F23984472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903" y="1309766"/>
            <a:ext cx="5608306" cy="48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26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71C6D-6F2A-4740-8D31-35B2070C5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Out-of-order execution</a:t>
            </a:r>
          </a:p>
          <a:p>
            <a:r>
              <a:rPr lang="en-US" altLang="zh-CN" dirty="0"/>
              <a:t>Multiple issue</a:t>
            </a:r>
          </a:p>
          <a:p>
            <a:r>
              <a:rPr lang="en-US" altLang="zh-CN" dirty="0"/>
              <a:t>Dynamic Scheduling</a:t>
            </a:r>
          </a:p>
          <a:p>
            <a:r>
              <a:rPr lang="en-US" altLang="zh-CN" dirty="0"/>
              <a:t>Speculative execution</a:t>
            </a:r>
          </a:p>
          <a:p>
            <a:r>
              <a:rPr lang="en-US" altLang="zh-CN" dirty="0"/>
              <a:t>Register renaming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410BE-C2AD-4590-A804-75B4D48C2F88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Modern CPU</a:t>
            </a:r>
          </a:p>
        </p:txBody>
      </p:sp>
      <p:pic>
        <p:nvPicPr>
          <p:cNvPr id="6" name="图片 5">
            <a:hlinkClick r:id="rId2" action="ppaction://hlinksldjump"/>
            <a:extLst>
              <a:ext uri="{FF2B5EF4-FFF2-40B4-BE49-F238E27FC236}">
                <a16:creationId xmlns:a16="http://schemas.microsoft.com/office/drawing/2014/main" id="{50D39165-828C-4AEF-8470-9E4AC679C2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903" y="1309766"/>
            <a:ext cx="5608306" cy="48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2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BA9D930-05FA-4E1D-A7DE-47835DF22A27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Critical Path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2705F3-9463-4209-9E5C-6827066DC9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703" y="1267197"/>
            <a:ext cx="4551693" cy="2298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7C1709-8690-41C2-94A3-9F08AB4B28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470" y="3639910"/>
            <a:ext cx="4743991" cy="29577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B86F53-F3ED-422D-BFDA-4DF671DDF1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251" y="1353839"/>
            <a:ext cx="2419483" cy="5239180"/>
          </a:xfrm>
          <a:prstGeom prst="rect">
            <a:avLst/>
          </a:prstGeom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1E616137-6486-4DB3-BCE7-D8298C743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Critical path: lower bound</a:t>
            </a:r>
          </a:p>
          <a:p>
            <a:r>
              <a:rPr lang="en-US" altLang="zh-CN" sz="2400" dirty="0"/>
              <a:t>Number of function parts</a:t>
            </a:r>
          </a:p>
          <a:p>
            <a:r>
              <a:rPr lang="en-US" altLang="zh-CN" sz="2400" dirty="0"/>
              <a:t>Data passing limitation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142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C351E1-3296-4FF0-90E0-8A6935E647B3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Loop Unrolling: Improve Parallelism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656CA6-EA53-454F-A9E8-9C5F21A08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017" y="1096114"/>
            <a:ext cx="4119960" cy="406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1691CE-2D8E-4D61-8B5E-629EDCDB1A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017" y="5250266"/>
            <a:ext cx="6693632" cy="1482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D471EA-1F1A-4164-BF99-465D487FF6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401" y="1096114"/>
            <a:ext cx="1919451" cy="5617906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FAB6F38-8F6F-4A12-A5AC-D08E3F87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2010" y="125022"/>
            <a:ext cx="2180986" cy="6607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5954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CB8515-8739-4545-92FF-EEECE3E53BD4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Separate Accumulators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5B73C-93B9-491D-8388-5A8C9929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30" y="1329227"/>
            <a:ext cx="3812346" cy="53473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5AF4BA-1C83-44FA-8F73-4400C14784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7126" y="916321"/>
            <a:ext cx="4689021" cy="45208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3C2E34-2C38-4DC1-B339-5B60326E07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939" y="5380532"/>
            <a:ext cx="5662253" cy="14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3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A9489C-E6B6-4BB1-B6B5-BE4AF2DDA95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Reassociation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017A49-C983-4A42-A72B-BDD9B0EE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6" y="1031140"/>
            <a:ext cx="4193219" cy="404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8690A8-A368-4D72-B17D-EEE6657371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938" y="1128083"/>
            <a:ext cx="5407868" cy="53919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3DC9C3-5605-4429-A7D1-1EE64A40C2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5" y="5144979"/>
            <a:ext cx="5406941" cy="15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2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DCE7CD1-587C-4568-AE57-40052C1FA8D2}"/>
              </a:ext>
            </a:extLst>
          </p:cNvPr>
          <p:cNvSpPr/>
          <p:nvPr/>
        </p:nvSpPr>
        <p:spPr>
          <a:xfrm>
            <a:off x="974802" y="317441"/>
            <a:ext cx="11061688" cy="61247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往年期末考试题型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考试时间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分钟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选择题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约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15-25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道，每题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大题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约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5-8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道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浮点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（送分）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流水线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（送分）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程序性能优化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（算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CPE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，易错）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链接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（重点）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异常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（细节多，考试易错，</a:t>
            </a:r>
            <a:r>
              <a:rPr lang="en-US" altLang="zh-CN" sz="28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Shelllab</a:t>
            </a: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难度大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虚拟内存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难点</a:t>
            </a:r>
            <a:r>
              <a:rPr lang="en-US" altLang="zh-CN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重点，</a:t>
            </a:r>
            <a:r>
              <a:rPr lang="en-US" altLang="zh-CN" sz="28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Malloclab</a:t>
            </a: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难度大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系统级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（重点）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网络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（考试不难，</a:t>
            </a:r>
            <a:r>
              <a:rPr lang="en-US" altLang="zh-CN" sz="28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Proxylab</a:t>
            </a: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难度大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并发编程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（偏易）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2"/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136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EF5A46-66A7-4D2E-BE9B-C5157E2C7849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Limitations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AF2A91-41F2-4F17-992D-0D3E67BE2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Register spilling: k = 20, use stack to store</a:t>
            </a:r>
          </a:p>
          <a:p>
            <a:r>
              <a:rPr lang="en-US" altLang="zh-CN" dirty="0"/>
              <a:t>Floating operation does not have associative law, so changing operation orders may not apply.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93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1201C2E-00DB-4D03-AC9D-07DEB15AE108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E77EA3-F4FB-4C97-90E8-2E43210DAE69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Linking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326C238-4E57-4600-BC5B-D7CC4C23BA0A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A7AA1B-D985-4323-9263-33E12A0A701F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505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385937"/>
            <a:ext cx="3675586" cy="1325562"/>
          </a:xfrm>
        </p:spPr>
        <p:txBody>
          <a:bodyPr/>
          <a:lstStyle/>
          <a:p>
            <a:pPr algn="r"/>
            <a:r>
              <a:rPr kumimoji="1" lang="zh-CN" altLang="en-US" dirty="0"/>
              <a:t>编译链接过程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CB8BAB-E603-4A44-9B13-2B2A1234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2810806"/>
            <a:ext cx="4714505" cy="34802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89FE7-E8FC-6443-911F-FBDC50FF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61" y="2602287"/>
            <a:ext cx="7615812" cy="34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1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-219750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静态链接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8156"/>
            <a:ext cx="11281558" cy="5729844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static linker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以一组</a:t>
            </a:r>
            <a:r>
              <a:rPr lang="en-US" altLang="zh-CN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Relocatable object file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作为输入，生成</a:t>
            </a:r>
            <a:r>
              <a:rPr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完全链接的、可以加载和运行的可执行目标文件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。</a:t>
            </a:r>
            <a:endParaRPr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两个任务：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符号解析：将每个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关联起来。需要为符号引用选择正确的符号定义。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内存位置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关联起来。需要为符号定义选择内存位置，并修改符号引用使他们指向正确的内存位置。</a:t>
            </a:r>
            <a:b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</a:b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2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目标文件有三种形式：</a:t>
            </a:r>
            <a:endParaRPr kumimoji="1" lang="en-US" altLang="zh-CN" sz="22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可重定位目标文件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可执行目标文件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共享目标文件</a:t>
            </a:r>
          </a:p>
        </p:txBody>
      </p:sp>
    </p:spTree>
    <p:extLst>
      <p:ext uri="{BB962C8B-B14F-4D97-AF65-F5344CB8AC3E}">
        <p14:creationId xmlns:p14="http://schemas.microsoft.com/office/powerpoint/2010/main" val="625013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93" y="-131617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8595360" cy="4351337"/>
          </a:xfrm>
        </p:spPr>
        <p:txBody>
          <a:bodyPr/>
          <a:lstStyle/>
          <a:p>
            <a:r>
              <a:rPr lang="zh-CN" altLang="en-US" dirty="0"/>
              <a:t>各个节的信息</a:t>
            </a:r>
            <a:endParaRPr lang="en-US" altLang="zh-CN" dirty="0"/>
          </a:p>
          <a:p>
            <a:r>
              <a:rPr lang="en-US" altLang="zh-CN" dirty="0"/>
              <a:t>ELF</a:t>
            </a:r>
            <a:r>
              <a:rPr lang="zh-CN" altLang="en-US" dirty="0"/>
              <a:t>头中有什么？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183E7-0035-FC40-8828-68369DE6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76" y="1045999"/>
            <a:ext cx="3994308" cy="5039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8CDBA0-DFA0-5545-A4F4-7C7A78B3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2" y="2379662"/>
            <a:ext cx="639970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9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7" y="792"/>
            <a:ext cx="7891832" cy="1239057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035" y="2198617"/>
            <a:ext cx="6998417" cy="3542896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E1C91C-5582-044D-A346-1863F225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6" y="1116487"/>
            <a:ext cx="3216878" cy="55838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D6DFD-A542-414C-85F8-D2BCFD73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98" y="1116487"/>
            <a:ext cx="5503854" cy="51771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BA726D-4430-6045-AD0A-04D7EA6F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22" y="1959429"/>
            <a:ext cx="7357078" cy="48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7" y="0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7" y="1521793"/>
            <a:ext cx="11281558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符号表中包含了可重定位目标文件中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定义和引用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的符号的信息。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对于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语言中的定义可以分为如下几类：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区分静态和非静态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只有函数声明没有引用不会出现在符号表中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变量：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区分静态和非静态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只考虑全局变量和静态局部变量，非静态局部变量不会出现在符号表中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三种符号：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全局符号：非静态函数 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非静态全局变量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外部符号：其他模块定义的全局符号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局部符号：静态函数 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静态变量（包括静态全局和静态局部变量）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endParaRPr kumimoji="1" lang="zh-CN" altLang="en-US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451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0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18" y="1521793"/>
            <a:ext cx="11471564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各个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field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的含义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三个特殊的伪节：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ABS</a:t>
            </a: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UNDEF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：比如只有声明和引用但没有定义的函数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：未初始化的全局变量会放在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里而不是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sz="1800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bss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里，为了之后的符号解析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F0F287-2903-7F4A-BECF-FCBDFB23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06" y="4012643"/>
            <a:ext cx="7966228" cy="27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2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6FDEFB-9929-4317-AE5B-E7B4E6B1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0" y="654919"/>
            <a:ext cx="6238875" cy="5105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E4AEBD-4605-436D-AC2E-749A07DE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779" y="0"/>
            <a:ext cx="815022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2A5E1A-6AE2-4188-AAB5-E0BAC1C9F196}"/>
              </a:ext>
            </a:extLst>
          </p:cNvPr>
          <p:cNvSpPr/>
          <p:nvPr/>
        </p:nvSpPr>
        <p:spPr>
          <a:xfrm>
            <a:off x="5072514" y="137641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7B209D-4626-4C3B-BA74-2A9307E04BDA}"/>
              </a:ext>
            </a:extLst>
          </p:cNvPr>
          <p:cNvSpPr/>
          <p:nvPr/>
        </p:nvSpPr>
        <p:spPr>
          <a:xfrm>
            <a:off x="5037301" y="1780674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00166C-B16F-41C1-8BF9-13F546E4F2B9}"/>
              </a:ext>
            </a:extLst>
          </p:cNvPr>
          <p:cNvSpPr/>
          <p:nvPr/>
        </p:nvSpPr>
        <p:spPr>
          <a:xfrm>
            <a:off x="5107727" y="230003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CFBD64-27BD-40A9-88D0-5F89053D646C}"/>
              </a:ext>
            </a:extLst>
          </p:cNvPr>
          <p:cNvSpPr/>
          <p:nvPr/>
        </p:nvSpPr>
        <p:spPr>
          <a:xfrm>
            <a:off x="5072514" y="2704298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041086-8E93-4DC4-AA23-6C8EBE72A5F0}"/>
              </a:ext>
            </a:extLst>
          </p:cNvPr>
          <p:cNvSpPr/>
          <p:nvPr/>
        </p:nvSpPr>
        <p:spPr>
          <a:xfrm>
            <a:off x="5037301" y="3193582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39893C-032F-4636-BC02-6A572C19AA39}"/>
              </a:ext>
            </a:extLst>
          </p:cNvPr>
          <p:cNvSpPr/>
          <p:nvPr/>
        </p:nvSpPr>
        <p:spPr>
          <a:xfrm>
            <a:off x="5002088" y="359784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5AF9CF-FB29-45D8-91B8-FBB83CC476E4}"/>
              </a:ext>
            </a:extLst>
          </p:cNvPr>
          <p:cNvSpPr/>
          <p:nvPr/>
        </p:nvSpPr>
        <p:spPr>
          <a:xfrm>
            <a:off x="5072514" y="411720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760BFE-5262-4CCA-8A20-C23D6F376FB5}"/>
              </a:ext>
            </a:extLst>
          </p:cNvPr>
          <p:cNvSpPr/>
          <p:nvPr/>
        </p:nvSpPr>
        <p:spPr>
          <a:xfrm>
            <a:off x="5037301" y="452146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790063-18C2-4EAF-8E60-F8E96616EA49}"/>
              </a:ext>
            </a:extLst>
          </p:cNvPr>
          <p:cNvSpPr/>
          <p:nvPr/>
        </p:nvSpPr>
        <p:spPr>
          <a:xfrm>
            <a:off x="5107727" y="498588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2C42F9-9F01-4FDA-A9D5-0D36F0BF5753}"/>
              </a:ext>
            </a:extLst>
          </p:cNvPr>
          <p:cNvSpPr/>
          <p:nvPr/>
        </p:nvSpPr>
        <p:spPr>
          <a:xfrm>
            <a:off x="5072514" y="539014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F31AE0-339D-44B6-96D8-277A9AB5AE0C}"/>
              </a:ext>
            </a:extLst>
          </p:cNvPr>
          <p:cNvSpPr/>
          <p:nvPr/>
        </p:nvSpPr>
        <p:spPr>
          <a:xfrm>
            <a:off x="5142940" y="5909510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91D53B-470F-4F1B-8B7F-8679509EA97B}"/>
              </a:ext>
            </a:extLst>
          </p:cNvPr>
          <p:cNvSpPr/>
          <p:nvPr/>
        </p:nvSpPr>
        <p:spPr>
          <a:xfrm>
            <a:off x="5107727" y="6313771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EB6EE5-48BE-400D-8AA3-D00855CE1973}"/>
              </a:ext>
            </a:extLst>
          </p:cNvPr>
          <p:cNvSpPr txBox="1"/>
          <p:nvPr/>
        </p:nvSpPr>
        <p:spPr>
          <a:xfrm>
            <a:off x="255703" y="-2648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0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5" y="1759299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将每个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符号引用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与一个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符号定义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关联起来。需要为符号引用选择正确的符号定义。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2440"/>
              </a:lnSpc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难点是</a:t>
            </a:r>
            <a:r>
              <a:rPr kumimoji="1"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多重定义的全局符号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全局符号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分为：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强符号：定义的函数，初始化的全局变量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弱符号：未初始化的全局变量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2440"/>
              </a:lnSpc>
            </a:pPr>
            <a:r>
              <a:rPr kumimoji="1"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Q:</a:t>
            </a:r>
            <a:r>
              <a:rPr kumimoji="1"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只有声明和引用没有定义的函数是什么？</a:t>
            </a:r>
            <a:endParaRPr kumimoji="1"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4787C-C5FD-814D-8885-6DECD745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85" y="4012643"/>
            <a:ext cx="9093200" cy="1447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08FEF6-81DD-FF45-8D7D-0D989833DB08}"/>
              </a:ext>
            </a:extLst>
          </p:cNvPr>
          <p:cNvSpPr txBox="1"/>
          <p:nvPr/>
        </p:nvSpPr>
        <p:spPr>
          <a:xfrm>
            <a:off x="5874044" y="5897044"/>
            <a:ext cx="622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既不是强符号也不是弱符号，是外部符号，不需要符号解析</a:t>
            </a:r>
          </a:p>
        </p:txBody>
      </p:sp>
    </p:spTree>
    <p:extLst>
      <p:ext uri="{BB962C8B-B14F-4D97-AF65-F5344CB8AC3E}">
        <p14:creationId xmlns:p14="http://schemas.microsoft.com/office/powerpoint/2010/main" val="20351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99454E7-E36D-4B21-98CA-B86468A00583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EF87FD4-16B4-41FE-92C7-4EAE27D0C509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Cache Memories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Program Optimization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E39EDB2-07AA-4654-BC4E-8E79EAB7CC03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ADDACC-5653-4155-81FD-885B2317A0BF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DF5A9CF-1CA4-43DD-BF1E-DF8DFC0A0E25}"/>
              </a:ext>
            </a:extLst>
          </p:cNvPr>
          <p:cNvSpPr txBox="1"/>
          <p:nvPr/>
        </p:nvSpPr>
        <p:spPr>
          <a:xfrm>
            <a:off x="1031289" y="4090719"/>
            <a:ext cx="43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MADE BY: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Zhong Zhineng &amp; Song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Yixin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52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22B63A6B-2C6B-4E70-8527-2EEC067D546C}"/>
              </a:ext>
            </a:extLst>
          </p:cNvPr>
          <p:cNvSpPr txBox="1"/>
          <p:nvPr/>
        </p:nvSpPr>
        <p:spPr>
          <a:xfrm>
            <a:off x="1743933" y="849938"/>
            <a:ext cx="396017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foo(int *);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[2] = {1,2};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foo(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57FCD2-F4AF-4D89-BE56-C70312A446C6}"/>
              </a:ext>
            </a:extLst>
          </p:cNvPr>
          <p:cNvSpPr txBox="1"/>
          <p:nvPr/>
        </p:nvSpPr>
        <p:spPr>
          <a:xfrm>
            <a:off x="4929027" y="2207994"/>
            <a:ext cx="1067934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 err="1"/>
              <a:t>m.c</a:t>
            </a:r>
            <a:endParaRPr lang="zh-CN" altLang="en-US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283AE23-52DC-4171-9B79-FC9F8D38B3ED}"/>
              </a:ext>
            </a:extLst>
          </p:cNvPr>
          <p:cNvSpPr txBox="1"/>
          <p:nvPr/>
        </p:nvSpPr>
        <p:spPr>
          <a:xfrm>
            <a:off x="1748288" y="2752752"/>
            <a:ext cx="396017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extern int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 *bufp0 = &amp;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[0];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 *bufp1;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foo(){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static int count = 0;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int temp;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bufp1 = &amp;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[1];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temp = *bufp0;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*bufp0 = *bufp1;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*bufp1 = temp;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count++;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A429C7-25F8-4F1D-A31F-56C39FE2C507}"/>
              </a:ext>
            </a:extLst>
          </p:cNvPr>
          <p:cNvSpPr txBox="1"/>
          <p:nvPr/>
        </p:nvSpPr>
        <p:spPr>
          <a:xfrm>
            <a:off x="4832123" y="5786724"/>
            <a:ext cx="1067934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 err="1"/>
              <a:t>foo.c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9401C0-93CA-48CA-8C16-A0629209B825}"/>
              </a:ext>
            </a:extLst>
          </p:cNvPr>
          <p:cNvSpPr txBox="1"/>
          <p:nvPr/>
        </p:nvSpPr>
        <p:spPr>
          <a:xfrm>
            <a:off x="1743933" y="119270"/>
            <a:ext cx="4572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18</a:t>
            </a:r>
            <a:r>
              <a:rPr lang="zh-CN" altLang="en-US" sz="2800" b="1" dirty="0"/>
              <a:t>期末</a:t>
            </a:r>
            <a:r>
              <a:rPr lang="en-US" altLang="zh-CN" sz="2800" b="1" dirty="0"/>
              <a:t>|</a:t>
            </a:r>
            <a:r>
              <a:rPr lang="zh-CN" altLang="en-US" sz="2800" b="1" dirty="0"/>
              <a:t>改编（</a:t>
            </a:r>
            <a:r>
              <a:rPr lang="en-US" altLang="zh-CN" sz="2800" b="1" dirty="0"/>
              <a:t>From Dr.</a:t>
            </a:r>
            <a:r>
              <a:rPr lang="zh-CN" altLang="en-US" sz="2800" b="1" dirty="0"/>
              <a:t>）</a:t>
            </a:r>
            <a:endParaRPr lang="en-US" altLang="zh-CN" sz="28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9648E7-849F-4560-9EE2-42704D6BE622}"/>
              </a:ext>
            </a:extLst>
          </p:cNvPr>
          <p:cNvSpPr txBox="1"/>
          <p:nvPr/>
        </p:nvSpPr>
        <p:spPr>
          <a:xfrm>
            <a:off x="5900057" y="32016"/>
            <a:ext cx="4572924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单独编译</a:t>
            </a:r>
            <a:r>
              <a:rPr lang="en-US" altLang="zh-CN" dirty="0" err="1"/>
              <a:t>m.c</a:t>
            </a:r>
            <a:r>
              <a:rPr lang="zh-CN" altLang="en-US" dirty="0"/>
              <a:t>和</a:t>
            </a:r>
            <a:r>
              <a:rPr lang="en-US" altLang="zh-CN" dirty="0" err="1"/>
              <a:t>foo.c</a:t>
            </a:r>
            <a:r>
              <a:rPr lang="zh-CN" altLang="en-US" dirty="0"/>
              <a:t>得到可重定位目标文件</a:t>
            </a:r>
            <a:r>
              <a:rPr lang="en-US" altLang="zh-CN" dirty="0" err="1"/>
              <a:t>m.o</a:t>
            </a:r>
            <a:r>
              <a:rPr lang="zh-CN" altLang="en-US" dirty="0"/>
              <a:t>和</a:t>
            </a:r>
            <a:r>
              <a:rPr lang="en-US" altLang="zh-CN" dirty="0" err="1"/>
              <a:t>foo.o</a:t>
            </a:r>
            <a:r>
              <a:rPr lang="zh-CN" altLang="en-US" dirty="0"/>
              <a:t>，然后链接形成</a:t>
            </a:r>
            <a:r>
              <a:rPr lang="en-US" altLang="zh-CN" dirty="0" err="1"/>
              <a:t>a.out</a:t>
            </a:r>
            <a:r>
              <a:rPr lang="zh-CN" altLang="en-US" dirty="0"/>
              <a:t>可执行文件。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已知整个过程中没有报错。请填写以下符号表。若表项不存在请在栏中划横线。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04CEE3-86B7-413A-B91D-D1A467597DD2}"/>
              </a:ext>
            </a:extLst>
          </p:cNvPr>
          <p:cNvSpPr txBox="1"/>
          <p:nvPr/>
        </p:nvSpPr>
        <p:spPr>
          <a:xfrm>
            <a:off x="5916212" y="1357740"/>
            <a:ext cx="801291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/>
              <a:t>foo.o</a:t>
            </a:r>
            <a:endParaRPr lang="en-US" altLang="zh-CN" b="1" dirty="0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C1CC923B-6132-4A86-B800-732729D3F9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77121" y="1776490"/>
          <a:ext cx="4495860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23965">
                  <a:extLst>
                    <a:ext uri="{9D8B030D-6E8A-4147-A177-3AD203B41FA5}">
                      <a16:colId xmlns:a16="http://schemas.microsoft.com/office/drawing/2014/main" val="633421722"/>
                    </a:ext>
                  </a:extLst>
                </a:gridCol>
                <a:gridCol w="1123965">
                  <a:extLst>
                    <a:ext uri="{9D8B030D-6E8A-4147-A177-3AD203B41FA5}">
                      <a16:colId xmlns:a16="http://schemas.microsoft.com/office/drawing/2014/main" val="1530807452"/>
                    </a:ext>
                  </a:extLst>
                </a:gridCol>
                <a:gridCol w="1123965">
                  <a:extLst>
                    <a:ext uri="{9D8B030D-6E8A-4147-A177-3AD203B41FA5}">
                      <a16:colId xmlns:a16="http://schemas.microsoft.com/office/drawing/2014/main" val="1144368684"/>
                    </a:ext>
                  </a:extLst>
                </a:gridCol>
                <a:gridCol w="1123965">
                  <a:extLst>
                    <a:ext uri="{9D8B030D-6E8A-4147-A177-3AD203B41FA5}">
                      <a16:colId xmlns:a16="http://schemas.microsoft.com/office/drawing/2014/main" val="1653496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所在节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强弱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1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bufp0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4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bufp1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弱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30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buf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6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66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count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56017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CC954DF8-F9BA-41A1-A220-959E657F51D9}"/>
              </a:ext>
            </a:extLst>
          </p:cNvPr>
          <p:cNvSpPr txBox="1"/>
          <p:nvPr/>
        </p:nvSpPr>
        <p:spPr>
          <a:xfrm>
            <a:off x="5900058" y="4033939"/>
            <a:ext cx="801291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/>
              <a:t>a.out</a:t>
            </a:r>
            <a:endParaRPr lang="en-US" altLang="zh-CN" b="1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22CACBAF-DD5E-4326-A4D6-A6CD1BC1A4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77120" y="4432485"/>
          <a:ext cx="4466592" cy="1854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33296">
                  <a:extLst>
                    <a:ext uri="{9D8B030D-6E8A-4147-A177-3AD203B41FA5}">
                      <a16:colId xmlns:a16="http://schemas.microsoft.com/office/drawing/2014/main" val="633421722"/>
                    </a:ext>
                  </a:extLst>
                </a:gridCol>
                <a:gridCol w="2233296">
                  <a:extLst>
                    <a:ext uri="{9D8B030D-6E8A-4147-A177-3AD203B41FA5}">
                      <a16:colId xmlns:a16="http://schemas.microsoft.com/office/drawing/2014/main" val="1144368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所在节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1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bufp0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4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bufp1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bss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30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buf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6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count.XXXX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bss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56017"/>
                  </a:ext>
                </a:extLst>
              </a:tr>
            </a:tbl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1A44D391-F7D1-4B14-820E-0DD303080F9C}"/>
              </a:ext>
            </a:extLst>
          </p:cNvPr>
          <p:cNvSpPr/>
          <p:nvPr/>
        </p:nvSpPr>
        <p:spPr>
          <a:xfrm>
            <a:off x="7104109" y="2147088"/>
            <a:ext cx="3368873" cy="1854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7952EF-98CC-41CA-982A-90FDAB07FE96}"/>
              </a:ext>
            </a:extLst>
          </p:cNvPr>
          <p:cNvSpPr/>
          <p:nvPr/>
        </p:nvSpPr>
        <p:spPr>
          <a:xfrm>
            <a:off x="7104108" y="2516778"/>
            <a:ext cx="3368873" cy="1500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D772620-CBC2-40BB-B9E8-C2B3AEEB8121}"/>
              </a:ext>
            </a:extLst>
          </p:cNvPr>
          <p:cNvSpPr/>
          <p:nvPr/>
        </p:nvSpPr>
        <p:spPr>
          <a:xfrm>
            <a:off x="7108968" y="2882538"/>
            <a:ext cx="3368873" cy="1121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3415669-7BCD-47F5-8B67-7E97620E7878}"/>
              </a:ext>
            </a:extLst>
          </p:cNvPr>
          <p:cNvSpPr/>
          <p:nvPr/>
        </p:nvSpPr>
        <p:spPr>
          <a:xfrm>
            <a:off x="7107957" y="3257007"/>
            <a:ext cx="3368873" cy="760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687965-0513-4564-BC84-7C0787E69744}"/>
              </a:ext>
            </a:extLst>
          </p:cNvPr>
          <p:cNvSpPr/>
          <p:nvPr/>
        </p:nvSpPr>
        <p:spPr>
          <a:xfrm>
            <a:off x="7104107" y="3614284"/>
            <a:ext cx="3368873" cy="402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B9BEF07-9B98-4A06-A5D1-7F05CB291374}"/>
              </a:ext>
            </a:extLst>
          </p:cNvPr>
          <p:cNvSpPr/>
          <p:nvPr/>
        </p:nvSpPr>
        <p:spPr>
          <a:xfrm>
            <a:off x="8212184" y="4824550"/>
            <a:ext cx="2231529" cy="146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37FC0EA-67CB-4A23-97E3-875F08836963}"/>
              </a:ext>
            </a:extLst>
          </p:cNvPr>
          <p:cNvSpPr/>
          <p:nvPr/>
        </p:nvSpPr>
        <p:spPr>
          <a:xfrm>
            <a:off x="8212576" y="5207726"/>
            <a:ext cx="2231529" cy="105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D3F2B54-AC6F-4991-B788-4FF3BD389946}"/>
              </a:ext>
            </a:extLst>
          </p:cNvPr>
          <p:cNvSpPr/>
          <p:nvPr/>
        </p:nvSpPr>
        <p:spPr>
          <a:xfrm>
            <a:off x="8200792" y="5553778"/>
            <a:ext cx="2231529" cy="72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E10D15-DAC7-4DA7-81C5-34F347EEB299}"/>
              </a:ext>
            </a:extLst>
          </p:cNvPr>
          <p:cNvSpPr/>
          <p:nvPr/>
        </p:nvSpPr>
        <p:spPr>
          <a:xfrm>
            <a:off x="8231826" y="5948412"/>
            <a:ext cx="2231529" cy="33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灯片编号占位符 2">
            <a:extLst>
              <a:ext uri="{FF2B5EF4-FFF2-40B4-BE49-F238E27FC236}">
                <a16:creationId xmlns:a16="http://schemas.microsoft.com/office/drawing/2014/main" id="{15350A70-9D5B-40A5-8A3D-4F6BDB1A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52151"/>
            <a:ext cx="2057400" cy="365125"/>
          </a:xfrm>
        </p:spPr>
        <p:txBody>
          <a:bodyPr/>
          <a:lstStyle/>
          <a:p>
            <a:fld id="{72C11F88-783B-427F-AEBF-5807090EDC3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90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16CE2CE4-2615-4645-BFDD-9251D0029002}"/>
              </a:ext>
            </a:extLst>
          </p:cNvPr>
          <p:cNvSpPr txBox="1"/>
          <p:nvPr/>
        </p:nvSpPr>
        <p:spPr>
          <a:xfrm>
            <a:off x="2005199" y="2382653"/>
            <a:ext cx="567027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foo(void);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foo();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8B40167C-3813-4CE3-BDDB-E23997A540F2}"/>
              </a:ext>
            </a:extLst>
          </p:cNvPr>
          <p:cNvSpPr txBox="1"/>
          <p:nvPr/>
        </p:nvSpPr>
        <p:spPr>
          <a:xfrm>
            <a:off x="2005199" y="4846721"/>
            <a:ext cx="56702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 foo = 0xc3;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A9DFA8-1A3A-4BBA-BE5A-B86A9A22EBF5}"/>
              </a:ext>
            </a:extLst>
          </p:cNvPr>
          <p:cNvSpPr txBox="1"/>
          <p:nvPr/>
        </p:nvSpPr>
        <p:spPr>
          <a:xfrm>
            <a:off x="5925049" y="3718586"/>
            <a:ext cx="2759623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 err="1"/>
              <a:t>foo.c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835791-42D3-4FB1-B47D-0058D73C79E1}"/>
              </a:ext>
            </a:extLst>
          </p:cNvPr>
          <p:cNvSpPr txBox="1"/>
          <p:nvPr/>
        </p:nvSpPr>
        <p:spPr>
          <a:xfrm>
            <a:off x="5925048" y="4833705"/>
            <a:ext cx="2759623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 err="1"/>
              <a:t>bar.c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1F5226-3410-4059-A274-D3E241652BC9}"/>
              </a:ext>
            </a:extLst>
          </p:cNvPr>
          <p:cNvSpPr txBox="1"/>
          <p:nvPr/>
        </p:nvSpPr>
        <p:spPr>
          <a:xfrm>
            <a:off x="1897547" y="1208971"/>
            <a:ext cx="7899597" cy="991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已知</a:t>
            </a:r>
            <a:r>
              <a:rPr lang="en-US" altLang="zh-CN" dirty="0"/>
              <a:t>x86-64</a:t>
            </a:r>
            <a:r>
              <a:rPr lang="zh-CN" altLang="en-US" dirty="0"/>
              <a:t>汇编指令 </a:t>
            </a:r>
            <a:r>
              <a:rPr lang="en-US" altLang="zh-CN" dirty="0"/>
              <a:t>ret </a:t>
            </a:r>
            <a:r>
              <a:rPr lang="zh-CN" altLang="en-US" dirty="0"/>
              <a:t>的十六进制机器码为 </a:t>
            </a:r>
            <a:r>
              <a:rPr lang="en-US" altLang="zh-CN" dirty="0"/>
              <a:t>0xc3 </a:t>
            </a:r>
            <a:r>
              <a:rPr lang="zh-CN" altLang="en-US" dirty="0"/>
              <a:t>。如果在一台现代</a:t>
            </a:r>
            <a:r>
              <a:rPr lang="en-US" altLang="zh-CN" dirty="0"/>
              <a:t>Intel x86</a:t>
            </a:r>
            <a:r>
              <a:rPr lang="zh-CN" altLang="en-US" dirty="0"/>
              <a:t>机器上使用 </a:t>
            </a:r>
            <a:r>
              <a:rPr lang="en-US" altLang="zh-CN" dirty="0" err="1"/>
              <a:t>gcc</a:t>
            </a:r>
            <a:r>
              <a:rPr lang="en-US" altLang="zh-CN" dirty="0"/>
              <a:t> </a:t>
            </a:r>
            <a:r>
              <a:rPr lang="zh-CN" altLang="en-US" dirty="0"/>
              <a:t>编译 </a:t>
            </a:r>
            <a:r>
              <a:rPr lang="en-US" altLang="zh-CN" dirty="0" err="1"/>
              <a:t>foo.c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bar.c</a:t>
            </a:r>
            <a:r>
              <a:rPr lang="en-US" altLang="zh-CN" dirty="0"/>
              <a:t> </a:t>
            </a:r>
            <a:r>
              <a:rPr lang="zh-CN" altLang="en-US" dirty="0"/>
              <a:t>得到可执行文件 </a:t>
            </a:r>
            <a:r>
              <a:rPr lang="en-US" altLang="zh-CN" dirty="0" err="1"/>
              <a:t>a.out</a:t>
            </a:r>
            <a:r>
              <a:rPr lang="en-US" altLang="zh-CN" dirty="0"/>
              <a:t> </a:t>
            </a:r>
            <a:r>
              <a:rPr lang="zh-CN" altLang="en-US" dirty="0"/>
              <a:t>，再执行它，则会遇到如下哪种情况？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6D7EA0-CCF4-4E2D-92E5-8D1704FFC7B3}"/>
              </a:ext>
            </a:extLst>
          </p:cNvPr>
          <p:cNvSpPr/>
          <p:nvPr/>
        </p:nvSpPr>
        <p:spPr>
          <a:xfrm>
            <a:off x="8024404" y="2225907"/>
            <a:ext cx="1972492" cy="1608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编译时报错</a:t>
            </a:r>
            <a:endParaRPr lang="en-US" altLang="zh-CN" dirty="0"/>
          </a:p>
          <a:p>
            <a:pPr marL="285750" indent="-285750">
              <a:lnSpc>
                <a:spcPct val="14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链接时报错</a:t>
            </a:r>
            <a:endParaRPr lang="en-US" altLang="zh-CN" dirty="0"/>
          </a:p>
          <a:p>
            <a:pPr marL="285750" indent="-285750">
              <a:lnSpc>
                <a:spcPct val="14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执行时出错</a:t>
            </a:r>
            <a:endParaRPr lang="en-US" altLang="zh-CN" dirty="0"/>
          </a:p>
          <a:p>
            <a:pPr marL="285750" indent="-285750">
              <a:lnSpc>
                <a:spcPct val="14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不出错</a:t>
            </a:r>
          </a:p>
        </p:txBody>
      </p:sp>
    </p:spTree>
    <p:extLst>
      <p:ext uri="{BB962C8B-B14F-4D97-AF65-F5344CB8AC3E}">
        <p14:creationId xmlns:p14="http://schemas.microsoft.com/office/powerpoint/2010/main" val="1832600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35E9A75-F4C1-40DD-9688-16FF326B1830}"/>
              </a:ext>
            </a:extLst>
          </p:cNvPr>
          <p:cNvSpPr txBox="1"/>
          <p:nvPr/>
        </p:nvSpPr>
        <p:spPr>
          <a:xfrm>
            <a:off x="1804900" y="310020"/>
            <a:ext cx="567027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foo(void);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foo();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0F9FA0-F1DC-4DFD-8B06-98365E9A3C85}"/>
              </a:ext>
            </a:extLst>
          </p:cNvPr>
          <p:cNvSpPr txBox="1"/>
          <p:nvPr/>
        </p:nvSpPr>
        <p:spPr>
          <a:xfrm>
            <a:off x="5759586" y="1681998"/>
            <a:ext cx="2759623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 err="1"/>
              <a:t>foo.c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088828-C733-4ED9-AB12-780F074DC0DF}"/>
              </a:ext>
            </a:extLst>
          </p:cNvPr>
          <p:cNvSpPr txBox="1"/>
          <p:nvPr/>
        </p:nvSpPr>
        <p:spPr>
          <a:xfrm>
            <a:off x="1776527" y="2811088"/>
            <a:ext cx="7966117" cy="228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符号解析时仅根据符号来解析变量，并不区分 </a:t>
            </a:r>
            <a:r>
              <a:rPr lang="en-US" altLang="zh-CN" sz="2000" dirty="0"/>
              <a:t>Type </a:t>
            </a:r>
            <a:r>
              <a:rPr lang="zh-CN" altLang="en-US" sz="2000" dirty="0"/>
              <a:t>域的内容。编译、链接时均合法。</a:t>
            </a:r>
            <a:endParaRPr lang="en-US" altLang="zh-CN" sz="2000" dirty="0"/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执行时，由于 </a:t>
            </a:r>
            <a:r>
              <a:rPr lang="en-US" altLang="zh-CN" sz="2000" dirty="0"/>
              <a:t>.data </a:t>
            </a:r>
            <a:r>
              <a:rPr lang="zh-CN" altLang="en-US" sz="2000" dirty="0"/>
              <a:t>节加载到的内存页无执行权限，</a:t>
            </a:r>
            <a:r>
              <a:rPr lang="en-US" altLang="zh-CN" sz="2000" dirty="0"/>
              <a:t>foo() </a:t>
            </a:r>
            <a:r>
              <a:rPr lang="zh-CN" altLang="en-US" sz="2000" dirty="0"/>
              <a:t>跳转到此页上取指将引发一般保护故障 </a:t>
            </a:r>
            <a:r>
              <a:rPr lang="en-US" altLang="zh-CN" sz="2000" dirty="0"/>
              <a:t>(GPF)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该故障不可恢复，最终导致进程收到一个 </a:t>
            </a:r>
            <a:r>
              <a:rPr lang="en-US" altLang="zh-CN" sz="2000" dirty="0"/>
              <a:t>SIGSEGV </a:t>
            </a:r>
            <a:r>
              <a:rPr lang="zh-CN" altLang="en-US" sz="2000" dirty="0"/>
              <a:t>信号。其默认行为是终止进程。请注意，该信号的默认行为可以修改</a:t>
            </a:r>
            <a:endParaRPr lang="en-US" altLang="zh-CN" sz="20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46D237C-4918-4978-91B2-CC93DFD31B15}"/>
              </a:ext>
            </a:extLst>
          </p:cNvPr>
          <p:cNvSpPr txBox="1"/>
          <p:nvPr/>
        </p:nvSpPr>
        <p:spPr>
          <a:xfrm>
            <a:off x="1804900" y="2272248"/>
            <a:ext cx="56702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 foo = 0xc3;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5FD611-DFF6-4C94-A263-D74B71CD30D0}"/>
              </a:ext>
            </a:extLst>
          </p:cNvPr>
          <p:cNvSpPr txBox="1"/>
          <p:nvPr/>
        </p:nvSpPr>
        <p:spPr>
          <a:xfrm>
            <a:off x="5724749" y="2259232"/>
            <a:ext cx="2759623" cy="38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 err="1"/>
              <a:t>bar.c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EB1FF5-2A46-4658-99BD-DB063B05CF5D}"/>
              </a:ext>
            </a:extLst>
          </p:cNvPr>
          <p:cNvSpPr/>
          <p:nvPr/>
        </p:nvSpPr>
        <p:spPr>
          <a:xfrm>
            <a:off x="8024404" y="693196"/>
            <a:ext cx="1972492" cy="1608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编译时报错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14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链接时报错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14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执行时出错</a:t>
            </a:r>
            <a:endParaRPr lang="en-US" altLang="zh-CN" dirty="0"/>
          </a:p>
          <a:p>
            <a:pPr marL="285750" indent="-285750">
              <a:lnSpc>
                <a:spcPct val="14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不出错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792467-B0AC-4B87-9A00-4CF61DEBD0AB}"/>
              </a:ext>
            </a:extLst>
          </p:cNvPr>
          <p:cNvSpPr txBox="1"/>
          <p:nvPr/>
        </p:nvSpPr>
        <p:spPr>
          <a:xfrm>
            <a:off x="2131352" y="5095431"/>
            <a:ext cx="7611292" cy="17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./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Segmentation fault (core dumped)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echo $?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139			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// Terminated by SIGSEGV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52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298BBB8-AD44-40BD-9C59-F479C2EABD85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608AEF8-BC7F-43A1-B057-FF26D57E2FB2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Thanks </a:t>
              </a:r>
              <a:r>
                <a:rPr lang="en-US" altLang="zh-CN" sz="4000" b="1">
                  <a:latin typeface="Arial" panose="020B0604020202020204" pitchFamily="34" charset="0"/>
                  <a:cs typeface="Arial" panose="020B0604020202020204" pitchFamily="34" charset="0"/>
                </a:rPr>
                <a:t>for listening.</a:t>
              </a:r>
              <a:endPara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38254AF-8006-492C-A835-25CD42EA0C53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07F1DC9-5B0F-436D-86C8-42488D952E81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675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1201C2E-00DB-4D03-AC9D-07DEB15AE108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E77EA3-F4FB-4C97-90E8-2E43210DAE69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Cache Memories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326C238-4E57-4600-BC5B-D7CC4C23BA0A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A7AA1B-D985-4323-9263-33E12A0A701F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289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150E10-B80F-4833-A9A0-ED6838741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Small and fast SRAM memories</a:t>
            </a:r>
          </a:p>
          <a:p>
            <a:r>
              <a:rPr lang="en-US" altLang="zh-CN" dirty="0"/>
              <a:t>Keep frequently accessed blocks of main memory</a:t>
            </a:r>
          </a:p>
          <a:p>
            <a:r>
              <a:rPr lang="en-US" altLang="zh-CN" dirty="0"/>
              <a:t>Cache hit</a:t>
            </a:r>
          </a:p>
          <a:p>
            <a:r>
              <a:rPr lang="en-US" altLang="zh-CN" dirty="0"/>
              <a:t>Cache miss: three types of miss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8CF9E-B798-4A98-8074-FEFDF7E03F6A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Cache Memories</a:t>
            </a:r>
          </a:p>
        </p:txBody>
      </p:sp>
    </p:spTree>
    <p:extLst>
      <p:ext uri="{BB962C8B-B14F-4D97-AF65-F5344CB8AC3E}">
        <p14:creationId xmlns:p14="http://schemas.microsoft.com/office/powerpoint/2010/main" val="116609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3736C6-2C19-405F-A4C4-D326E4DED61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Cache Structure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5B6A09-53AE-4758-8B4B-EA1CD9C15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M, S, E, B, m, s</a:t>
            </a:r>
          </a:p>
          <a:p>
            <a:r>
              <a:rPr lang="en-US" altLang="zh-CN" dirty="0"/>
              <a:t>S cache sets, E cache lines, B blocks</a:t>
            </a:r>
          </a:p>
          <a:p>
            <a:r>
              <a:rPr lang="en-US" altLang="zh-CN" dirty="0"/>
              <a:t>t = m-(</a:t>
            </a:r>
            <a:r>
              <a:rPr lang="en-US" altLang="zh-CN" dirty="0" err="1"/>
              <a:t>b+s</a:t>
            </a:r>
            <a:r>
              <a:rPr lang="en-US" altLang="zh-CN" dirty="0"/>
              <a:t>) tag bits</a:t>
            </a:r>
          </a:p>
          <a:p>
            <a:r>
              <a:rPr lang="en-US" altLang="zh-CN" dirty="0"/>
              <a:t>Valid bit</a:t>
            </a:r>
          </a:p>
          <a:p>
            <a:r>
              <a:rPr lang="en-US" altLang="zh-CN" dirty="0"/>
              <a:t>C = S×E×B</a:t>
            </a:r>
          </a:p>
          <a:p>
            <a:r>
              <a:rPr lang="en-US" altLang="zh-CN" dirty="0"/>
              <a:t>Address of word: tag + set index + block offset</a:t>
            </a:r>
          </a:p>
          <a:p>
            <a:r>
              <a:rPr lang="en-US" altLang="zh-CN" dirty="0"/>
              <a:t>Bijection from middle s set index bits to S cache sets</a:t>
            </a:r>
          </a:p>
          <a:p>
            <a:r>
              <a:rPr lang="en-US" altLang="zh-CN" dirty="0"/>
              <a:t>Bijection from low b block offset bits to B blocks</a:t>
            </a:r>
          </a:p>
          <a:p>
            <a:r>
              <a:rPr lang="en-US" altLang="zh-CN" dirty="0"/>
              <a:t>2^t address of a cache set =&gt; t tag bits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6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BDD297-5231-43DE-9EDE-D4A861DBCA6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Cache Structure</a:t>
            </a: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585B0655-E2FD-49C5-A9B1-930459A7D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148" y="1165913"/>
            <a:ext cx="7195382" cy="52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40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DC025-7F53-4622-8478-5434B9BF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9274"/>
          </a:xfrm>
        </p:spPr>
        <p:txBody>
          <a:bodyPr>
            <a:normAutofit/>
          </a:bodyPr>
          <a:lstStyle/>
          <a:p>
            <a:r>
              <a:rPr lang="en-US" altLang="zh-CN" dirty="0"/>
              <a:t>Direct Mapped Cache (E = 1)</a:t>
            </a:r>
          </a:p>
          <a:p>
            <a:pPr lvl="1"/>
            <a:r>
              <a:rPr lang="en-US" altLang="zh-CN" dirty="0"/>
              <a:t>Not match: old line being replaced directly</a:t>
            </a:r>
          </a:p>
          <a:p>
            <a:pPr lvl="1"/>
            <a:r>
              <a:rPr lang="en-US" altLang="zh-CN" dirty="0"/>
              <a:t>Thrash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Associative Cache (1 &lt;E &lt; C/B)</a:t>
            </a:r>
          </a:p>
          <a:p>
            <a:pPr lvl="1"/>
            <a:r>
              <a:rPr lang="en-US" altLang="zh-CN" dirty="0"/>
              <a:t>Not match: one line in the set is selected for eviction and replacement</a:t>
            </a:r>
          </a:p>
          <a:p>
            <a:pPr lvl="1"/>
            <a:r>
              <a:rPr lang="en-US" altLang="zh-CN" dirty="0"/>
              <a:t>Many replacement policies: Random, LRU, LFU, …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Fully Associative Cache (S = 1, E = C/B)</a:t>
            </a:r>
          </a:p>
          <a:p>
            <a:pPr lvl="1"/>
            <a:r>
              <a:rPr lang="en-US" altLang="zh-CN" dirty="0"/>
              <a:t>Search for many matching tags in parallel =&gt; expensive and small</a:t>
            </a:r>
          </a:p>
          <a:p>
            <a:pPr lvl="1"/>
            <a:r>
              <a:rPr lang="en-US" altLang="zh-CN" dirty="0"/>
              <a:t>TLB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D35246-7832-4A19-AF96-8150DDE57D5A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Cache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633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31458-7786-46E7-9D59-363413403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Write hit</a:t>
            </a:r>
          </a:p>
          <a:p>
            <a:pPr lvl="1"/>
            <a:r>
              <a:rPr lang="en-US" altLang="zh-CN" dirty="0"/>
              <a:t>Write-through</a:t>
            </a:r>
          </a:p>
          <a:p>
            <a:pPr lvl="1"/>
            <a:r>
              <a:rPr lang="en-US" altLang="zh-CN" dirty="0"/>
              <a:t>Write-back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Write miss</a:t>
            </a:r>
          </a:p>
          <a:p>
            <a:pPr lvl="1"/>
            <a:r>
              <a:rPr lang="en-US" altLang="zh-CN" dirty="0"/>
              <a:t>Write allocate</a:t>
            </a:r>
          </a:p>
          <a:p>
            <a:pPr lvl="1"/>
            <a:r>
              <a:rPr lang="en-US" altLang="zh-CN" dirty="0"/>
              <a:t>No write allocate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Write through + No write allocate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allocate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9E52B1-F3A9-432B-844E-6CBEDED9614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Cache Write</a:t>
            </a:r>
          </a:p>
        </p:txBody>
      </p:sp>
    </p:spTree>
    <p:extLst>
      <p:ext uri="{BB962C8B-B14F-4D97-AF65-F5344CB8AC3E}">
        <p14:creationId xmlns:p14="http://schemas.microsoft.com/office/powerpoint/2010/main" val="372395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1347</Words>
  <Application>Microsoft Office PowerPoint</Application>
  <PresentationFormat>宽屏</PresentationFormat>
  <Paragraphs>244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Source Han Serif SC</vt:lpstr>
      <vt:lpstr>等线</vt:lpstr>
      <vt:lpstr>等线 Light</vt:lpstr>
      <vt:lpstr>宋体</vt:lpstr>
      <vt:lpstr>微软雅黑</vt:lpstr>
      <vt:lpstr>Arial</vt:lpstr>
      <vt:lpstr>Calibri</vt:lpstr>
      <vt:lpstr>Courier New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编译链接过程</vt:lpstr>
      <vt:lpstr>静态链接</vt:lpstr>
      <vt:lpstr>可重定位目标文件</vt:lpstr>
      <vt:lpstr>可重定位目标文件</vt:lpstr>
      <vt:lpstr>符号</vt:lpstr>
      <vt:lpstr>符号表</vt:lpstr>
      <vt:lpstr>PowerPoint 演示文稿</vt:lpstr>
      <vt:lpstr>符号解析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怡馨 宋</dc:creator>
  <cp:lastModifiedBy>Haoyu Li</cp:lastModifiedBy>
  <cp:revision>20</cp:revision>
  <dcterms:created xsi:type="dcterms:W3CDTF">2021-10-10T05:51:16Z</dcterms:created>
  <dcterms:modified xsi:type="dcterms:W3CDTF">2022-01-26T16:24:02Z</dcterms:modified>
</cp:coreProperties>
</file>